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8"/>
    <p:restoredTop sz="83333"/>
  </p:normalViewPr>
  <p:slideViewPr>
    <p:cSldViewPr snapToGrid="0" snapToObjects="1">
      <p:cViewPr varScale="1">
        <p:scale>
          <a:sx n="105" d="100"/>
          <a:sy n="105" d="100"/>
        </p:scale>
        <p:origin x="1520" y="200"/>
      </p:cViewPr>
      <p:guideLst>
        <p:guide orient="horz" pos="2160"/>
        <p:guide pos="3840"/>
      </p:guideLst>
    </p:cSldViewPr>
  </p:slideViewPr>
  <p:outlineViewPr>
    <p:cViewPr>
      <p:scale>
        <a:sx n="33" d="100"/>
        <a:sy n="33" d="100"/>
      </p:scale>
      <p:origin x="0" y="-1496"/>
    </p:cViewPr>
  </p:outlineViewPr>
  <p:notesTextViewPr>
    <p:cViewPr>
      <p:scale>
        <a:sx n="110" d="100"/>
        <a:sy n="11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Standardized developer environments – standardize development tools, platforms, dependencies,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Distributed, especially multi-cloud – containers are highly portable without requiring re-platforming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Micro-services architectures – isolate processes/services, each component of an application; if one service fails, the application can still mostly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Cross-OS tool usage – download/install/run a Linux tool on Windows or macOS platforms, within a Docker container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6.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7.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9.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0.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2.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3.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4.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5.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6.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7.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8.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49.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0.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3.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right)">
                                      <p:cBhvr>
                                        <p:cTn id="22" dur="500"/>
                                        <p:tgtEl>
                                          <p:spTgt spid="27"/>
                                        </p:tgtEl>
                                      </p:cBhvr>
                                    </p:animEffect>
                                  </p:childTnLst>
                                </p:cTn>
                              </p:par>
                              <p:par>
                                <p:cTn id="23" presetID="2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outHorizontal)">
                                      <p:cBhvr>
                                        <p:cTn id="29" dur="500"/>
                                        <p:tgtEl>
                                          <p:spTgt spid="26"/>
                                        </p:tgtEl>
                                      </p:cBhvr>
                                    </p:animEffect>
                                  </p:childTnLst>
                                </p:cTn>
                              </p:par>
                              <p:par>
                                <p:cTn id="30" presetID="16" presetClass="entr" presetSubtype="42"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outHorizontal)">
                                      <p:cBhvr>
                                        <p:cTn id="32" dur="500"/>
                                        <p:tgtEl>
                                          <p:spTgt spid="3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dissolve">
                                      <p:cBhvr>
                                        <p:cTn id="35" dur="500"/>
                                        <p:tgtEl>
                                          <p:spTgt spid="3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childTnLst>
                          </p:cTn>
                        </p:par>
                        <p:par>
                          <p:cTn id="39" fill="hold">
                            <p:stCondLst>
                              <p:cond delay="1000"/>
                            </p:stCondLst>
                            <p:childTnLst>
                              <p:par>
                                <p:cTn id="40" presetID="9"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right)">
                                      <p:cBhvr>
                                        <p:cTn id="39" dur="500"/>
                                        <p:tgtEl>
                                          <p:spTgt spid="51"/>
                                        </p:tgtEl>
                                      </p:cBhvr>
                                    </p:animEffect>
                                  </p:childTnLst>
                                </p:cTn>
                              </p:par>
                            </p:childTnLst>
                          </p:cTn>
                        </p:par>
                        <p:par>
                          <p:cTn id="40" fill="hold">
                            <p:stCondLst>
                              <p:cond delay="1000"/>
                            </p:stCondLst>
                            <p:childTnLst>
                              <p:par>
                                <p:cTn id="41" presetID="9" presetClass="entr" presetSubtype="0"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childTnLst>
                          </p:cTn>
                        </p:par>
                        <p:par>
                          <p:cTn id="44" fill="hold">
                            <p:stCondLst>
                              <p:cond delay="1500"/>
                            </p:stCondLst>
                            <p:childTnLst>
                              <p:par>
                                <p:cTn id="45" presetID="22" presetClass="entr" presetSubtype="2"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right)">
                                      <p:cBhvr>
                                        <p:cTn id="47" dur="500"/>
                                        <p:tgtEl>
                                          <p:spTgt spid="55"/>
                                        </p:tgtEl>
                                      </p:cBhvr>
                                    </p:animEffect>
                                  </p:childTnLst>
                                </p:cTn>
                              </p:par>
                            </p:childTnLst>
                          </p:cTn>
                        </p:par>
                        <p:par>
                          <p:cTn id="48" fill="hold">
                            <p:stCondLst>
                              <p:cond delay="2000"/>
                            </p:stCondLst>
                            <p:childTnLst>
                              <p:par>
                                <p:cTn id="49" presetID="9" presetClass="entr" presetSubtype="0"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dissolve">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right)">
                                      <p:cBhvr>
                                        <p:cTn id="66" dur="500"/>
                                        <p:tgtEl>
                                          <p:spTgt spid="43"/>
                                        </p:tgtEl>
                                      </p:cBhvr>
                                    </p:animEffect>
                                  </p:childTnLst>
                                </p:cTn>
                              </p:par>
                            </p:childTnLst>
                          </p:cTn>
                        </p:par>
                        <p:par>
                          <p:cTn id="67" fill="hold">
                            <p:stCondLst>
                              <p:cond delay="500"/>
                            </p:stCondLst>
                            <p:childTnLst>
                              <p:par>
                                <p:cTn id="68" presetID="9" presetClass="entr" presetSubtype="0" fill="hold"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down)">
                                      <p:cBhvr>
                                        <p:cTn id="75" dur="500"/>
                                        <p:tgtEl>
                                          <p:spTgt spid="58"/>
                                        </p:tgtEl>
                                      </p:cBhvr>
                                    </p:animEffect>
                                  </p:childTnLst>
                                </p:cTn>
                              </p:par>
                            </p:childTnLst>
                          </p:cTn>
                        </p:par>
                        <p:par>
                          <p:cTn id="76" fill="hold">
                            <p:stCondLst>
                              <p:cond delay="500"/>
                            </p:stCondLst>
                            <p:childTnLst>
                              <p:par>
                                <p:cTn id="77" presetID="9" presetClass="entr" presetSubtype="0" fill="hold"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childTnLst>
                          </p:cTn>
                        </p:par>
                        <p:par>
                          <p:cTn id="80" fill="hold">
                            <p:stCondLst>
                              <p:cond delay="1000"/>
                            </p:stCondLst>
                            <p:childTnLst>
                              <p:par>
                                <p:cTn id="81" presetID="22" presetClass="entr" presetSubtype="2" fill="hold"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right)">
                                      <p:cBhvr>
                                        <p:cTn id="83" dur="500"/>
                                        <p:tgtEl>
                                          <p:spTgt spid="61"/>
                                        </p:tgtEl>
                                      </p:cBhvr>
                                    </p:animEffect>
                                  </p:childTnLst>
                                </p:cTn>
                              </p:par>
                            </p:childTnLst>
                          </p:cTn>
                        </p:par>
                        <p:par>
                          <p:cTn id="84" fill="hold">
                            <p:stCondLst>
                              <p:cond delay="1500"/>
                            </p:stCondLst>
                            <p:childTnLst>
                              <p:par>
                                <p:cTn id="85" presetID="9" presetClass="entr" presetSubtype="0" fill="hold"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dissolve">
                                      <p:cBhvr>
                                        <p:cTn id="8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7349119" y="2323723"/>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1553017"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5375040"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7437783" y="4943079"/>
            <a:ext cx="1736034"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500"/>
                            </p:stCondLst>
                            <p:childTnLst>
                              <p:par>
                                <p:cTn id="13" presetID="9" presetClass="entr" presetSubtype="0"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1"/>
                </p:tgtEl>
              </p:cMediaNode>
            </p:video>
            <p:seq concurrent="1" nextAc="seek">
              <p:cTn id="38" restart="whenNotActive" fill="hold" evtFilter="cancelBubble" nodeType="interactiveSeq">
                <p:stCondLst>
                  <p:cond evt="onClick" delay="0">
                    <p:tgtEl>
                      <p:spTgt spid="11"/>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209468" cy="523220"/>
          </a:xfrm>
          <a:prstGeom prst="rect">
            <a:avLst/>
          </a:prstGeom>
          <a:noFill/>
        </p:spPr>
        <p:txBody>
          <a:bodyPr wrap="none" rtlCol="0">
            <a:spAutoFit/>
          </a:bodyPr>
          <a:lstStyle/>
          <a:p>
            <a:r>
              <a:rPr lang="en-US" sz="2800" dirty="0">
                <a:solidFill>
                  <a:srgbClr val="FFFF00"/>
                </a:solidFill>
              </a:rPr>
              <a:t>LABEL version="1.0"</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789103" cy="523220"/>
          </a:xfrm>
          <a:prstGeom prst="rect">
            <a:avLst/>
          </a:prstGeom>
          <a:noFill/>
        </p:spPr>
        <p:txBody>
          <a:bodyPr wrap="none" rtlCol="0">
            <a:spAutoFit/>
          </a:bodyPr>
          <a:lstStyle/>
          <a:p>
            <a:r>
              <a:rPr lang="en-US" sz="2800" dirty="0">
                <a:solidFill>
                  <a:srgbClr val="FFFF00"/>
                </a:solidFill>
              </a:rPr>
              <a:t>LABEL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Specifies the </a:t>
            </a:r>
            <a:r>
              <a:rPr lang="en-US" dirty="0">
                <a:solidFill>
                  <a:srgbClr val="FFFF00"/>
                </a:solidFill>
              </a:rPr>
              <a:t>executable</a:t>
            </a:r>
            <a:r>
              <a:rPr lang="en-US" dirty="0"/>
              <a:t> for containers run at </a:t>
            </a:r>
            <a:r>
              <a:rPr lang="en-US" dirty="0">
                <a:solidFill>
                  <a:srgbClr val="FFFF00"/>
                </a:solidFill>
              </a:rPr>
              <a:t>startup </a:t>
            </a:r>
            <a:r>
              <a:rPr lang="en-US" dirty="0"/>
              <a:t>(</a:t>
            </a:r>
            <a:r>
              <a:rPr lang="en-US" dirty="0" err="1"/>
              <a:t>sh</a:t>
            </a:r>
            <a:r>
              <a:rPr lang="en-US" dirty="0"/>
              <a:t>, flask, etc.)</a:t>
            </a:r>
          </a:p>
          <a:p>
            <a:r>
              <a:rPr lang="en-US" dirty="0"/>
              <a:t>The </a:t>
            </a:r>
            <a:r>
              <a:rPr lang="en-US" dirty="0">
                <a:solidFill>
                  <a:srgbClr val="FFFF00"/>
                </a:solidFill>
              </a:rPr>
              <a:t>Final </a:t>
            </a:r>
            <a:r>
              <a:rPr lang="en-US" dirty="0" err="1"/>
              <a:t>Dockerfile</a:t>
            </a:r>
            <a:r>
              <a:rPr lang="en-US" dirty="0"/>
              <a:t> instruction</a:t>
            </a:r>
          </a:p>
          <a:p>
            <a:r>
              <a:rPr lang="en-US" dirty="0"/>
              <a:t>Only </a:t>
            </a:r>
            <a:r>
              <a:rPr lang="en-US" dirty="0">
                <a:solidFill>
                  <a:srgbClr val="FFFF00"/>
                </a:solidFill>
              </a:rPr>
              <a:t>one</a:t>
            </a:r>
            <a:r>
              <a:rPr lang="en-US" dirty="0"/>
              <a:t> CMD instruction allowed</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5692</TotalTime>
  <Words>4689</Words>
  <Application>Microsoft Macintosh PowerPoint</Application>
  <PresentationFormat>Widescreen</PresentationFormat>
  <Paragraphs>756</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155</cp:revision>
  <dcterms:created xsi:type="dcterms:W3CDTF">2020-02-11T00:22:44Z</dcterms:created>
  <dcterms:modified xsi:type="dcterms:W3CDTF">2020-03-15T21:08:35Z</dcterms:modified>
</cp:coreProperties>
</file>